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58308958b657476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313" r:id="rId3"/>
    <p:sldId id="327" r:id="rId4"/>
    <p:sldId id="323" r:id="rId5"/>
    <p:sldId id="306" r:id="rId6"/>
    <p:sldId id="307" r:id="rId7"/>
    <p:sldId id="324" r:id="rId8"/>
    <p:sldId id="325" r:id="rId9"/>
    <p:sldId id="326" r:id="rId10"/>
    <p:sldId id="302" r:id="rId11"/>
    <p:sldId id="309" r:id="rId12"/>
    <p:sldId id="311" r:id="rId13"/>
    <p:sldId id="310" r:id="rId14"/>
    <p:sldId id="328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774" userDrawn="1">
          <p15:clr>
            <a:srgbClr val="A4A3A4"/>
          </p15:clr>
        </p15:guide>
        <p15:guide id="4" orient="horz" pos="1963">
          <p15:clr>
            <a:srgbClr val="A4A3A4"/>
          </p15:clr>
        </p15:guide>
        <p15:guide id="5" orient="horz" pos="1078">
          <p15:clr>
            <a:srgbClr val="A4A3A4"/>
          </p15:clr>
        </p15:guide>
        <p15:guide id="6" pos="1910">
          <p15:clr>
            <a:srgbClr val="A4A3A4"/>
          </p15:clr>
        </p15:guide>
        <p15:guide id="7" orient="horz" pos="2126">
          <p15:clr>
            <a:srgbClr val="A4A3A4"/>
          </p15:clr>
        </p15:guide>
        <p15:guide id="8" orient="horz" pos="1475">
          <p15:clr>
            <a:srgbClr val="A4A3A4"/>
          </p15:clr>
        </p15:guide>
        <p15:guide id="9" orient="horz" pos="1006">
          <p15:clr>
            <a:srgbClr val="A4A3A4"/>
          </p15:clr>
        </p15:guide>
        <p15:guide id="10" orient="horz" pos="2658">
          <p15:clr>
            <a:srgbClr val="A4A3A4"/>
          </p15:clr>
        </p15:guide>
        <p15:guide id="11" pos="5564">
          <p15:clr>
            <a:srgbClr val="A4A3A4"/>
          </p15:clr>
        </p15:guide>
        <p15:guide id="12" pos="3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00"/>
    <a:srgbClr val="FF9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89"/>
  </p:normalViewPr>
  <p:slideViewPr>
    <p:cSldViewPr snapToGrid="0" showGuides="1">
      <p:cViewPr varScale="1">
        <p:scale>
          <a:sx n="104" d="100"/>
          <a:sy n="104" d="100"/>
        </p:scale>
        <p:origin x="1456" y="200"/>
      </p:cViewPr>
      <p:guideLst>
        <p:guide orient="horz" pos="2137"/>
        <p:guide pos="3840"/>
        <p:guide orient="horz" pos="1774"/>
        <p:guide orient="horz" pos="1963"/>
        <p:guide orient="horz" pos="1078"/>
        <p:guide pos="1910"/>
        <p:guide orient="horz" pos="2126"/>
        <p:guide orient="horz" pos="1475"/>
        <p:guide orient="horz" pos="1006"/>
        <p:guide orient="horz" pos="2658"/>
        <p:guide pos="5564"/>
        <p:guide pos="3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79017-1566-F747-A243-53AD93537236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D54E6-ACCC-0E46-8251-EFDCAFDA6D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6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封面单行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0432" y="2267829"/>
            <a:ext cx="9144000" cy="628977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0280" y="3244714"/>
            <a:ext cx="9144000" cy="51495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7146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中间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206" y="1066582"/>
            <a:ext cx="10515600" cy="536749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206" y="2101197"/>
            <a:ext cx="10515600" cy="32098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  <a:lvl2pPr>
              <a:defRPr sz="18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2pPr>
            <a:lvl3pPr>
              <a:defRPr sz="16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3pPr>
            <a:lvl4pPr>
              <a:defRPr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4pPr>
            <a:lvl5pPr>
              <a:defRPr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6866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415">
          <p15:clr>
            <a:srgbClr val="FBAE40"/>
          </p15:clr>
        </p15:guide>
        <p15:guide id="3" orient="horz" pos="686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  <p15:guide id="5" orient="horz" pos="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580235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A8F4-096F-4FE6-A81D-F7CDAD815B9B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CDD4B-E587-4437-8BAC-DF4FBD359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8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756993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0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1366" y="2208161"/>
            <a:ext cx="69733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Apache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Dubbo(Incubating)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2.7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和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Dubbo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Admin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新特性实践</a:t>
            </a:r>
          </a:p>
        </p:txBody>
      </p:sp>
      <p:sp>
        <p:nvSpPr>
          <p:cNvPr id="8" name="矩形 7"/>
          <p:cNvSpPr/>
          <p:nvPr/>
        </p:nvSpPr>
        <p:spPr>
          <a:xfrm>
            <a:off x="198879" y="4124026"/>
            <a:ext cx="5089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秦金卫</a:t>
            </a:r>
            <a:r>
              <a:rPr lang="en-US" altLang="zh-CN" sz="2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/</a:t>
            </a:r>
            <a:r>
              <a:rPr lang="en-US" altLang="zh-Hans" sz="2200" dirty="0" err="1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kimmking@apache.org</a:t>
            </a:r>
            <a:endParaRPr lang="en-US" altLang="zh-CN" sz="22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BA9C41-4FBF-D545-A49F-763F60F157BF}"/>
              </a:ext>
            </a:extLst>
          </p:cNvPr>
          <p:cNvSpPr txBox="1"/>
          <p:nvPr/>
        </p:nvSpPr>
        <p:spPr>
          <a:xfrm>
            <a:off x="723455" y="4554913"/>
            <a:ext cx="404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-</a:t>
            </a:r>
            <a:r>
              <a:rPr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Ap</a:t>
            </a:r>
            <a:r>
              <a:rPr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ache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Commit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t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er</a:t>
            </a:r>
            <a:endParaRPr lang="zh-CN" altLang="en-US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6AF886-BAAF-3A4B-8EF1-5B1BD65F6E68}"/>
              </a:ext>
            </a:extLst>
          </p:cNvPr>
          <p:cNvSpPr txBox="1"/>
          <p:nvPr/>
        </p:nvSpPr>
        <p:spPr>
          <a:xfrm>
            <a:off x="723455" y="4947283"/>
            <a:ext cx="466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-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&lt;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高可用可伸缩微服务架构：基于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、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 Cloud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和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Service mesh&gt;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作者之一</a:t>
            </a:r>
            <a:endParaRPr lang="zh-CN" altLang="en-US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77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2.7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服务治理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E93D89D-FD0B-4B40-852F-451DCD66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40679"/>
            <a:ext cx="11844867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0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配置管理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F0D14-6E69-6C48-9DEB-8A4F6A2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3" y="1640679"/>
            <a:ext cx="11455400" cy="51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服务测试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7365FEF-8B65-E140-BEB9-E9DAF34EC337}"/>
              </a:ext>
            </a:extLst>
          </p:cNvPr>
          <p:cNvSpPr/>
          <p:nvPr/>
        </p:nvSpPr>
        <p:spPr>
          <a:xfrm>
            <a:off x="1341198" y="2061634"/>
            <a:ext cx="2311400" cy="132926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Dubbo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Admin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210C9C0-AA39-B14C-B685-C072E758CFA2}"/>
              </a:ext>
            </a:extLst>
          </p:cNvPr>
          <p:cNvSpPr/>
          <p:nvPr/>
        </p:nvSpPr>
        <p:spPr>
          <a:xfrm>
            <a:off x="8441265" y="2015067"/>
            <a:ext cx="2455334" cy="1422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Dubbo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Provider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754D16A-7D59-A24D-A773-A2340800388F}"/>
              </a:ext>
            </a:extLst>
          </p:cNvPr>
          <p:cNvSpPr/>
          <p:nvPr/>
        </p:nvSpPr>
        <p:spPr>
          <a:xfrm>
            <a:off x="4867406" y="4885266"/>
            <a:ext cx="2676395" cy="12530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Center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6E6379E-B11B-7145-AEAF-EB9D5766B482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3652598" y="2726267"/>
            <a:ext cx="47886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87BE1FA8-D678-4146-B720-7D5B3E4E4B9B}"/>
              </a:ext>
            </a:extLst>
          </p:cNvPr>
          <p:cNvCxnSpPr>
            <a:stCxn id="25" idx="2"/>
            <a:endCxn id="21" idx="2"/>
          </p:cNvCxnSpPr>
          <p:nvPr/>
        </p:nvCxnSpPr>
        <p:spPr>
          <a:xfrm rot="10800000">
            <a:off x="2496898" y="3390900"/>
            <a:ext cx="2370508" cy="21209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C690C320-3244-AD41-8145-E05415ED085D}"/>
              </a:ext>
            </a:extLst>
          </p:cNvPr>
          <p:cNvCxnSpPr>
            <a:stCxn id="24" idx="2"/>
            <a:endCxn id="25" idx="6"/>
          </p:cNvCxnSpPr>
          <p:nvPr/>
        </p:nvCxnSpPr>
        <p:spPr>
          <a:xfrm rot="5400000">
            <a:off x="7569201" y="3412068"/>
            <a:ext cx="2074333" cy="21251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D881719-06B0-CD48-96CA-8046DECC1695}"/>
              </a:ext>
            </a:extLst>
          </p:cNvPr>
          <p:cNvSpPr txBox="1"/>
          <p:nvPr/>
        </p:nvSpPr>
        <p:spPr>
          <a:xfrm>
            <a:off x="4942917" y="2204917"/>
            <a:ext cx="24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Generic</a:t>
            </a:r>
            <a:r>
              <a:rPr kumimoji="1" lang="zh-CN" altLang="en-US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Invoke</a:t>
            </a:r>
            <a:endParaRPr kumimoji="1" lang="zh-CN" altLang="en-US" sz="24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AAF678-995D-F249-BCAF-1647DA9E972E}"/>
              </a:ext>
            </a:extLst>
          </p:cNvPr>
          <p:cNvSpPr txBox="1"/>
          <p:nvPr/>
        </p:nvSpPr>
        <p:spPr>
          <a:xfrm>
            <a:off x="3134245" y="5092343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endParaRPr kumimoji="1" lang="zh-CN" altLang="en-US" sz="20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DB3F3A-8E77-1445-BD79-7C4E09B5DA80}"/>
              </a:ext>
            </a:extLst>
          </p:cNvPr>
          <p:cNvSpPr txBox="1"/>
          <p:nvPr/>
        </p:nvSpPr>
        <p:spPr>
          <a:xfrm>
            <a:off x="8058460" y="5092343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endParaRPr kumimoji="1" lang="zh-CN" altLang="en-US" sz="20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87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服务测试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79D065-0982-FD4E-9E4E-7193990E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4" y="1758948"/>
            <a:ext cx="11772900" cy="49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7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48505-951B-EB4A-8C82-427B998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958" y="1253476"/>
            <a:ext cx="4917991" cy="536749"/>
          </a:xfrm>
        </p:spPr>
        <p:txBody>
          <a:bodyPr/>
          <a:lstStyle/>
          <a:p>
            <a:r>
              <a:rPr kumimoji="1" lang="zh-CN" altLang="en-US" dirty="0"/>
              <a:t>欢迎钉钉扫码入群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84648-B702-3247-96FD-1F25D27A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1" y="1816865"/>
            <a:ext cx="3675647" cy="4110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9EF92D-1103-1A48-9597-3C568843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40" y="1151147"/>
            <a:ext cx="3809267" cy="50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50BDFE6-FA20-FD4B-97F1-F3B2FDFB0543}"/>
              </a:ext>
            </a:extLst>
          </p:cNvPr>
          <p:cNvSpPr txBox="1">
            <a:spLocks/>
          </p:cNvSpPr>
          <p:nvPr/>
        </p:nvSpPr>
        <p:spPr>
          <a:xfrm>
            <a:off x="693340" y="739864"/>
            <a:ext cx="10515600" cy="536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联系我们</a:t>
            </a:r>
          </a:p>
        </p:txBody>
      </p:sp>
    </p:spTree>
    <p:extLst>
      <p:ext uri="{BB962C8B-B14F-4D97-AF65-F5344CB8AC3E}">
        <p14:creationId xmlns:p14="http://schemas.microsoft.com/office/powerpoint/2010/main" val="31192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9"/>
          <p:cNvCxnSpPr/>
          <p:nvPr/>
        </p:nvCxnSpPr>
        <p:spPr>
          <a:xfrm flipH="1">
            <a:off x="2057854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2"/>
          <p:cNvCxnSpPr/>
          <p:nvPr/>
        </p:nvCxnSpPr>
        <p:spPr>
          <a:xfrm flipH="1">
            <a:off x="4455997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3"/>
          <p:cNvCxnSpPr/>
          <p:nvPr/>
        </p:nvCxnSpPr>
        <p:spPr>
          <a:xfrm flipH="1">
            <a:off x="6854140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/>
        </p:nvCxnSpPr>
        <p:spPr>
          <a:xfrm flipH="1">
            <a:off x="9217777" y="2392164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0420" y="2247980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FZLanTingHei-R-GBK"/>
                <a:cs typeface="FZLanTingHei-R-GBK"/>
              </a:rPr>
              <a:t>01</a:t>
            </a:r>
            <a:endParaRPr lang="zh-CN" altLang="en-US" sz="6600" dirty="0">
              <a:solidFill>
                <a:srgbClr val="F27800"/>
              </a:solidFill>
              <a:latin typeface="FZLanTingHei-R-GBK"/>
              <a:cs typeface="FZLanTingHei-R-GBK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88563" y="2247979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02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6706" y="2247978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03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84849" y="2247978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04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9265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 与</a:t>
            </a:r>
            <a:endParaRPr lang="en-US" altLang="zh-CN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FZLanTingHeiS-DB-GB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微服务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07408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Springboot</a:t>
            </a:r>
            <a:endParaRPr lang="zh-CN" altLang="en-US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05551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Dubbo2.7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新特性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03694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endParaRPr lang="zh-CN" altLang="en-US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4082" y="7938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137" y="7585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文本框 2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</p:spTree>
    <p:extLst>
      <p:ext uri="{BB962C8B-B14F-4D97-AF65-F5344CB8AC3E}">
        <p14:creationId xmlns:p14="http://schemas.microsoft.com/office/powerpoint/2010/main" val="29519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22993" y="870072"/>
            <a:ext cx="10515600" cy="536749"/>
          </a:xfrm>
        </p:spPr>
        <p:txBody>
          <a:bodyPr/>
          <a:lstStyle/>
          <a:p>
            <a:r>
              <a:rPr lang="en-US" altLang="zh-CN" sz="3200" dirty="0"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Dubbo</a:t>
            </a:r>
            <a:r>
              <a:rPr lang="zh-CN" altLang="en-US" sz="3200" dirty="0"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与微服务架构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" name="TextBox 69">
            <a:extLst>
              <a:ext uri="{FF2B5EF4-FFF2-40B4-BE49-F238E27FC236}">
                <a16:creationId xmlns:a16="http://schemas.microsoft.com/office/drawing/2014/main" id="{83625EFC-6F40-1A4C-9D92-9F38A253A88D}"/>
              </a:ext>
            </a:extLst>
          </p:cNvPr>
          <p:cNvSpPr txBox="1"/>
          <p:nvPr/>
        </p:nvSpPr>
        <p:spPr>
          <a:xfrm>
            <a:off x="3902258" y="4986239"/>
            <a:ext cx="2290147" cy="91132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服务提供方和调用方的统计数据由监控模块收集展示</a:t>
            </a:r>
            <a:endParaRPr lang="en-US" sz="16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8" name="TextBox 100">
            <a:extLst>
              <a:ext uri="{FF2B5EF4-FFF2-40B4-BE49-F238E27FC236}">
                <a16:creationId xmlns:a16="http://schemas.microsoft.com/office/drawing/2014/main" id="{51E9CC0D-BFC3-5F44-93D5-48D023B5762F}"/>
              </a:ext>
            </a:extLst>
          </p:cNvPr>
          <p:cNvSpPr txBox="1"/>
          <p:nvPr/>
        </p:nvSpPr>
        <p:spPr>
          <a:xfrm>
            <a:off x="3908694" y="4738559"/>
            <a:ext cx="594998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监控</a:t>
            </a:r>
            <a:endParaRPr lang="id-ID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9" name="TextBox 102">
            <a:extLst>
              <a:ext uri="{FF2B5EF4-FFF2-40B4-BE49-F238E27FC236}">
                <a16:creationId xmlns:a16="http://schemas.microsoft.com/office/drawing/2014/main" id="{CF2632C4-2132-234F-8B38-48A1B138DA0F}"/>
              </a:ext>
            </a:extLst>
          </p:cNvPr>
          <p:cNvSpPr txBox="1"/>
          <p:nvPr/>
        </p:nvSpPr>
        <p:spPr>
          <a:xfrm>
            <a:off x="1298587" y="4986239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调用方选择一个地址发起 </a:t>
            </a:r>
            <a:r>
              <a:rPr lang="en-US" altLang="zh-CN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RPC</a:t>
            </a: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调用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7E4B6E28-2A37-1847-AF92-9831E1D41653}"/>
              </a:ext>
            </a:extLst>
          </p:cNvPr>
          <p:cNvSpPr txBox="1"/>
          <p:nvPr/>
        </p:nvSpPr>
        <p:spPr>
          <a:xfrm>
            <a:off x="1305023" y="4738559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调用服务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1" name="TextBox 110">
            <a:extLst>
              <a:ext uri="{FF2B5EF4-FFF2-40B4-BE49-F238E27FC236}">
                <a16:creationId xmlns:a16="http://schemas.microsoft.com/office/drawing/2014/main" id="{001A2E81-F549-1740-BD5F-9B5AB466A55D}"/>
              </a:ext>
            </a:extLst>
          </p:cNvPr>
          <p:cNvSpPr txBox="1"/>
          <p:nvPr/>
        </p:nvSpPr>
        <p:spPr>
          <a:xfrm>
            <a:off x="3895822" y="2748704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提供方向注册中心注册自己的信息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TextBox 111">
            <a:extLst>
              <a:ext uri="{FF2B5EF4-FFF2-40B4-BE49-F238E27FC236}">
                <a16:creationId xmlns:a16="http://schemas.microsoft.com/office/drawing/2014/main" id="{BD103829-FD51-CB4D-9FA2-29546C07256C}"/>
              </a:ext>
            </a:extLst>
          </p:cNvPr>
          <p:cNvSpPr txBox="1"/>
          <p:nvPr/>
        </p:nvSpPr>
        <p:spPr>
          <a:xfrm>
            <a:off x="3902258" y="2501024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注册服务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3" name="TextBox 113">
            <a:extLst>
              <a:ext uri="{FF2B5EF4-FFF2-40B4-BE49-F238E27FC236}">
                <a16:creationId xmlns:a16="http://schemas.microsoft.com/office/drawing/2014/main" id="{F852C68E-A0FD-4F4B-B1EF-8934A25D6776}"/>
              </a:ext>
            </a:extLst>
          </p:cNvPr>
          <p:cNvSpPr txBox="1"/>
          <p:nvPr/>
        </p:nvSpPr>
        <p:spPr>
          <a:xfrm>
            <a:off x="1292151" y="2748704"/>
            <a:ext cx="2290147" cy="640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服务提供方通过指定端口对外暴露服务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" name="TextBox 114">
            <a:extLst>
              <a:ext uri="{FF2B5EF4-FFF2-40B4-BE49-F238E27FC236}">
                <a16:creationId xmlns:a16="http://schemas.microsoft.com/office/drawing/2014/main" id="{EA7E8156-81BF-D340-AA96-922BB2CE00F3}"/>
              </a:ext>
            </a:extLst>
          </p:cNvPr>
          <p:cNvSpPr txBox="1"/>
          <p:nvPr/>
        </p:nvSpPr>
        <p:spPr>
          <a:xfrm>
            <a:off x="1298587" y="2501024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导出服务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5" name="TextBox 120">
            <a:extLst>
              <a:ext uri="{FF2B5EF4-FFF2-40B4-BE49-F238E27FC236}">
                <a16:creationId xmlns:a16="http://schemas.microsoft.com/office/drawing/2014/main" id="{E6F2ADA4-B7E7-CE4F-B0A8-0FFEF777CC11}"/>
              </a:ext>
            </a:extLst>
          </p:cNvPr>
          <p:cNvSpPr txBox="1"/>
          <p:nvPr/>
        </p:nvSpPr>
        <p:spPr>
          <a:xfrm>
            <a:off x="3878991" y="3766493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注册中心向调用方推送地址列表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6" name="TextBox 121">
            <a:extLst>
              <a:ext uri="{FF2B5EF4-FFF2-40B4-BE49-F238E27FC236}">
                <a16:creationId xmlns:a16="http://schemas.microsoft.com/office/drawing/2014/main" id="{B0509C2B-AC7C-0346-977F-7EF5A2F2310C}"/>
              </a:ext>
            </a:extLst>
          </p:cNvPr>
          <p:cNvSpPr txBox="1"/>
          <p:nvPr/>
        </p:nvSpPr>
        <p:spPr>
          <a:xfrm>
            <a:off x="3885427" y="3518813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发现服务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7" name="TextBox 122">
            <a:extLst>
              <a:ext uri="{FF2B5EF4-FFF2-40B4-BE49-F238E27FC236}">
                <a16:creationId xmlns:a16="http://schemas.microsoft.com/office/drawing/2014/main" id="{B51B8473-8245-FA4F-9EB1-D3F001F62E8B}"/>
              </a:ext>
            </a:extLst>
          </p:cNvPr>
          <p:cNvSpPr txBox="1"/>
          <p:nvPr/>
        </p:nvSpPr>
        <p:spPr>
          <a:xfrm>
            <a:off x="1275320" y="3766493"/>
            <a:ext cx="2290147" cy="91132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服务调用方通过注册中心订阅自己感兴趣的服务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8" name="TextBox 123">
            <a:extLst>
              <a:ext uri="{FF2B5EF4-FFF2-40B4-BE49-F238E27FC236}">
                <a16:creationId xmlns:a16="http://schemas.microsoft.com/office/drawing/2014/main" id="{56D87DF7-1052-DC4D-AF7F-1D41AF424DF0}"/>
              </a:ext>
            </a:extLst>
          </p:cNvPr>
          <p:cNvSpPr txBox="1"/>
          <p:nvPr/>
        </p:nvSpPr>
        <p:spPr>
          <a:xfrm>
            <a:off x="1281756" y="3518813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订阅服务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1B112A4F-D0B9-754D-A49B-0BD8BACB32A7}"/>
              </a:ext>
            </a:extLst>
          </p:cNvPr>
          <p:cNvGrpSpPr/>
          <p:nvPr/>
        </p:nvGrpSpPr>
        <p:grpSpPr>
          <a:xfrm>
            <a:off x="812147" y="2420857"/>
            <a:ext cx="383375" cy="383400"/>
            <a:chOff x="1102237" y="2996192"/>
            <a:chExt cx="766749" cy="766800"/>
          </a:xfrm>
        </p:grpSpPr>
        <p:sp>
          <p:nvSpPr>
            <p:cNvPr id="20" name="Freeform 450">
              <a:extLst>
                <a:ext uri="{FF2B5EF4-FFF2-40B4-BE49-F238E27FC236}">
                  <a16:creationId xmlns:a16="http://schemas.microsoft.com/office/drawing/2014/main" id="{7715959C-D80F-904E-BD53-9BAC735B4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237" y="299619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1" name="TextBox 53">
              <a:extLst>
                <a:ext uri="{FF2B5EF4-FFF2-40B4-BE49-F238E27FC236}">
                  <a16:creationId xmlns:a16="http://schemas.microsoft.com/office/drawing/2014/main" id="{D68638C2-3720-124B-B72E-B29CB069A9D0}"/>
                </a:ext>
              </a:extLst>
            </p:cNvPr>
            <p:cNvSpPr txBox="1"/>
            <p:nvPr/>
          </p:nvSpPr>
          <p:spPr>
            <a:xfrm>
              <a:off x="1243275" y="3148828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1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5E5B593A-6C8C-8C44-B182-85A2B797102A}"/>
              </a:ext>
            </a:extLst>
          </p:cNvPr>
          <p:cNvGrpSpPr/>
          <p:nvPr/>
        </p:nvGrpSpPr>
        <p:grpSpPr>
          <a:xfrm>
            <a:off x="3520528" y="2498054"/>
            <a:ext cx="383375" cy="383400"/>
            <a:chOff x="4221355" y="2835479"/>
            <a:chExt cx="766749" cy="766800"/>
          </a:xfrm>
        </p:grpSpPr>
        <p:sp>
          <p:nvSpPr>
            <p:cNvPr id="25" name="Freeform 450">
              <a:extLst>
                <a:ext uri="{FF2B5EF4-FFF2-40B4-BE49-F238E27FC236}">
                  <a16:creationId xmlns:a16="http://schemas.microsoft.com/office/drawing/2014/main" id="{4198EEA6-597A-0B49-B1D5-C0791C482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355" y="2835479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6" name="TextBox 56">
              <a:extLst>
                <a:ext uri="{FF2B5EF4-FFF2-40B4-BE49-F238E27FC236}">
                  <a16:creationId xmlns:a16="http://schemas.microsoft.com/office/drawing/2014/main" id="{1B2A466A-48A8-834A-A43B-7E5FC30A7A92}"/>
                </a:ext>
              </a:extLst>
            </p:cNvPr>
            <p:cNvSpPr txBox="1"/>
            <p:nvPr/>
          </p:nvSpPr>
          <p:spPr>
            <a:xfrm>
              <a:off x="4362393" y="2966563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2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EA93C74C-3017-374D-8702-0CFBDE1EFB26}"/>
              </a:ext>
            </a:extLst>
          </p:cNvPr>
          <p:cNvGrpSpPr/>
          <p:nvPr/>
        </p:nvGrpSpPr>
        <p:grpSpPr>
          <a:xfrm>
            <a:off x="810418" y="3518813"/>
            <a:ext cx="383375" cy="383400"/>
            <a:chOff x="1736643" y="6751842"/>
            <a:chExt cx="766749" cy="766800"/>
          </a:xfrm>
        </p:grpSpPr>
        <p:sp>
          <p:nvSpPr>
            <p:cNvPr id="28" name="Freeform 450">
              <a:extLst>
                <a:ext uri="{FF2B5EF4-FFF2-40B4-BE49-F238E27FC236}">
                  <a16:creationId xmlns:a16="http://schemas.microsoft.com/office/drawing/2014/main" id="{11E72D5B-1963-834E-A8B6-185CB8FAD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643" y="675184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9" name="TextBox 59">
              <a:extLst>
                <a:ext uri="{FF2B5EF4-FFF2-40B4-BE49-F238E27FC236}">
                  <a16:creationId xmlns:a16="http://schemas.microsoft.com/office/drawing/2014/main" id="{2EAF2191-13CD-6347-93FC-D777B1F45077}"/>
                </a:ext>
              </a:extLst>
            </p:cNvPr>
            <p:cNvSpPr txBox="1"/>
            <p:nvPr/>
          </p:nvSpPr>
          <p:spPr>
            <a:xfrm>
              <a:off x="1877681" y="6899860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3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0E05A8EA-E588-DA49-ADD7-9E4F46DC4799}"/>
              </a:ext>
            </a:extLst>
          </p:cNvPr>
          <p:cNvGrpSpPr/>
          <p:nvPr/>
        </p:nvGrpSpPr>
        <p:grpSpPr>
          <a:xfrm>
            <a:off x="3468608" y="3496381"/>
            <a:ext cx="383375" cy="383400"/>
            <a:chOff x="6958882" y="6692836"/>
            <a:chExt cx="766749" cy="766800"/>
          </a:xfrm>
        </p:grpSpPr>
        <p:sp>
          <p:nvSpPr>
            <p:cNvPr id="31" name="Freeform 450">
              <a:extLst>
                <a:ext uri="{FF2B5EF4-FFF2-40B4-BE49-F238E27FC236}">
                  <a16:creationId xmlns:a16="http://schemas.microsoft.com/office/drawing/2014/main" id="{D9927767-7A67-AA40-80AE-FD257E3A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882" y="6692836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76C32C5C-B0A0-0A41-B6F5-657EC6726853}"/>
                </a:ext>
              </a:extLst>
            </p:cNvPr>
            <p:cNvSpPr txBox="1"/>
            <p:nvPr/>
          </p:nvSpPr>
          <p:spPr>
            <a:xfrm>
              <a:off x="7099920" y="6840856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4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725071BA-E118-EA46-BA5A-78269F848665}"/>
              </a:ext>
            </a:extLst>
          </p:cNvPr>
          <p:cNvGrpSpPr/>
          <p:nvPr/>
        </p:nvGrpSpPr>
        <p:grpSpPr>
          <a:xfrm>
            <a:off x="833685" y="4742081"/>
            <a:ext cx="383375" cy="383400"/>
            <a:chOff x="1651323" y="8556506"/>
            <a:chExt cx="766749" cy="766800"/>
          </a:xfrm>
        </p:grpSpPr>
        <p:sp>
          <p:nvSpPr>
            <p:cNvPr id="34" name="Freeform 450">
              <a:extLst>
                <a:ext uri="{FF2B5EF4-FFF2-40B4-BE49-F238E27FC236}">
                  <a16:creationId xmlns:a16="http://schemas.microsoft.com/office/drawing/2014/main" id="{CF6E867A-922E-204B-B07F-835423EB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323" y="8556506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5" name="TextBox 65">
              <a:extLst>
                <a:ext uri="{FF2B5EF4-FFF2-40B4-BE49-F238E27FC236}">
                  <a16:creationId xmlns:a16="http://schemas.microsoft.com/office/drawing/2014/main" id="{032A4B21-DAA9-6742-91CB-90703B91242E}"/>
                </a:ext>
              </a:extLst>
            </p:cNvPr>
            <p:cNvSpPr txBox="1"/>
            <p:nvPr/>
          </p:nvSpPr>
          <p:spPr>
            <a:xfrm>
              <a:off x="1792361" y="8687592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5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6" name="Group 8">
            <a:extLst>
              <a:ext uri="{FF2B5EF4-FFF2-40B4-BE49-F238E27FC236}">
                <a16:creationId xmlns:a16="http://schemas.microsoft.com/office/drawing/2014/main" id="{AF655E63-3183-8F41-A290-9717DA931D07}"/>
              </a:ext>
            </a:extLst>
          </p:cNvPr>
          <p:cNvGrpSpPr/>
          <p:nvPr/>
        </p:nvGrpSpPr>
        <p:grpSpPr>
          <a:xfrm>
            <a:off x="3491875" y="4742081"/>
            <a:ext cx="383375" cy="383400"/>
            <a:chOff x="6863580" y="8511642"/>
            <a:chExt cx="766749" cy="766800"/>
          </a:xfrm>
        </p:grpSpPr>
        <p:sp>
          <p:nvSpPr>
            <p:cNvPr id="37" name="Freeform 450">
              <a:extLst>
                <a:ext uri="{FF2B5EF4-FFF2-40B4-BE49-F238E27FC236}">
                  <a16:creationId xmlns:a16="http://schemas.microsoft.com/office/drawing/2014/main" id="{6044F0BF-37E4-0F40-A9E9-283D1A96B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580" y="851164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8" name="TextBox 68">
              <a:extLst>
                <a:ext uri="{FF2B5EF4-FFF2-40B4-BE49-F238E27FC236}">
                  <a16:creationId xmlns:a16="http://schemas.microsoft.com/office/drawing/2014/main" id="{A41DB31B-B6FC-FD4A-8920-480DA42D0AD6}"/>
                </a:ext>
              </a:extLst>
            </p:cNvPr>
            <p:cNvSpPr txBox="1"/>
            <p:nvPr/>
          </p:nvSpPr>
          <p:spPr>
            <a:xfrm>
              <a:off x="7004618" y="8642728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6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04A52130-AC59-C14A-99A9-ACFE2C27D797}"/>
              </a:ext>
            </a:extLst>
          </p:cNvPr>
          <p:cNvGrpSpPr/>
          <p:nvPr/>
        </p:nvGrpSpPr>
        <p:grpSpPr>
          <a:xfrm>
            <a:off x="6219413" y="2400437"/>
            <a:ext cx="5991400" cy="2957443"/>
            <a:chOff x="12803056" y="4800874"/>
            <a:chExt cx="11982800" cy="5914885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27E861EC-97E5-D841-BA28-D388D1EA3E2D}"/>
                </a:ext>
              </a:extLst>
            </p:cNvPr>
            <p:cNvSpPr/>
            <p:nvPr/>
          </p:nvSpPr>
          <p:spPr>
            <a:xfrm>
              <a:off x="16257862" y="4800874"/>
              <a:ext cx="2750400" cy="97780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  <a:cs typeface="Lato Semibold" panose="020F0502020204030203" pitchFamily="34" charset="0"/>
                </a:rPr>
                <a:t>Registry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  <a:cs typeface="Lato Semibold" panose="020F0502020204030203" pitchFamily="34" charset="0"/>
              </a:endParaRPr>
            </a:p>
          </p:txBody>
        </p:sp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F454BB7B-68D6-0146-BD3F-E2C84ABA334B}"/>
                </a:ext>
              </a:extLst>
            </p:cNvPr>
            <p:cNvGrpSpPr/>
            <p:nvPr/>
          </p:nvGrpSpPr>
          <p:grpSpPr>
            <a:xfrm>
              <a:off x="19718900" y="6797950"/>
              <a:ext cx="2751960" cy="1964614"/>
              <a:chOff x="19803198" y="6263369"/>
              <a:chExt cx="2751960" cy="1964614"/>
            </a:xfrm>
          </p:grpSpPr>
          <p:sp>
            <p:nvSpPr>
              <p:cNvPr id="57" name="Rectangle 37">
                <a:extLst>
                  <a:ext uri="{FF2B5EF4-FFF2-40B4-BE49-F238E27FC236}">
                    <a16:creationId xmlns:a16="http://schemas.microsoft.com/office/drawing/2014/main" id="{3C3FDC7E-BC83-2044-AAE2-6CF6459A35F5}"/>
                  </a:ext>
                </a:extLst>
              </p:cNvPr>
              <p:cNvSpPr/>
              <p:nvPr/>
            </p:nvSpPr>
            <p:spPr>
              <a:xfrm>
                <a:off x="19803198" y="6263369"/>
                <a:ext cx="2751960" cy="977805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latin typeface="FZLanTingHei2-GBK" panose="02000000000000000000" pitchFamily="2" charset="-122"/>
                    <a:ea typeface="FZLanTingHei2-GBK" panose="02000000000000000000" pitchFamily="2" charset="-122"/>
                  </a:rPr>
                  <a:t>Provider</a:t>
                </a:r>
                <a:endParaRPr lang="en-US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endParaRPr>
              </a:p>
            </p:txBody>
          </p:sp>
          <p:sp>
            <p:nvSpPr>
              <p:cNvPr id="58" name="Rectangle 38">
                <a:extLst>
                  <a:ext uri="{FF2B5EF4-FFF2-40B4-BE49-F238E27FC236}">
                    <a16:creationId xmlns:a16="http://schemas.microsoft.com/office/drawing/2014/main" id="{FBDB2F99-B57E-A644-A659-D4B459EB55A8}"/>
                  </a:ext>
                </a:extLst>
              </p:cNvPr>
              <p:cNvSpPr/>
              <p:nvPr/>
            </p:nvSpPr>
            <p:spPr>
              <a:xfrm>
                <a:off x="19803198" y="7250178"/>
                <a:ext cx="2751960" cy="977805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latin typeface="FZLanTingHei2-GBK" panose="02000000000000000000" pitchFamily="2" charset="-122"/>
                    <a:ea typeface="FZLanTingHei2-GBK" panose="02000000000000000000" pitchFamily="2" charset="-122"/>
                  </a:rPr>
                  <a:t>Container</a:t>
                </a:r>
                <a:endParaRPr lang="en-US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endParaRPr>
              </a:p>
            </p:txBody>
          </p:sp>
        </p:grp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5EBFAE5F-70E7-234D-BFC9-9C71A99580F6}"/>
                </a:ext>
              </a:extLst>
            </p:cNvPr>
            <p:cNvSpPr/>
            <p:nvPr/>
          </p:nvSpPr>
          <p:spPr>
            <a:xfrm>
              <a:off x="16257862" y="9737954"/>
              <a:ext cx="2750400" cy="97780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rPr>
                <a:t>Admin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5A29FEFD-F27A-6B4E-8FA1-5E2140AB0A9E}"/>
                </a:ext>
              </a:extLst>
            </p:cNvPr>
            <p:cNvSpPr/>
            <p:nvPr/>
          </p:nvSpPr>
          <p:spPr>
            <a:xfrm>
              <a:off x="12803056" y="7291355"/>
              <a:ext cx="2751960" cy="97780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rPr>
                <a:t>Consumer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</a:endParaRPr>
            </a:p>
          </p:txBody>
        </p:sp>
        <p:cxnSp>
          <p:nvCxnSpPr>
            <p:cNvPr id="44" name="Elbow Connector 10">
              <a:extLst>
                <a:ext uri="{FF2B5EF4-FFF2-40B4-BE49-F238E27FC236}">
                  <a16:creationId xmlns:a16="http://schemas.microsoft.com/office/drawing/2014/main" id="{73ED7F61-6E4D-E046-ABC1-A2E83368C6AD}"/>
                </a:ext>
              </a:extLst>
            </p:cNvPr>
            <p:cNvCxnSpPr>
              <a:stCxn id="57" idx="3"/>
              <a:endCxn id="58" idx="3"/>
            </p:cNvCxnSpPr>
            <p:nvPr/>
          </p:nvCxnSpPr>
          <p:spPr>
            <a:xfrm>
              <a:off x="22470860" y="7286853"/>
              <a:ext cx="12700" cy="986809"/>
            </a:xfrm>
            <a:prstGeom prst="bentConnector3">
              <a:avLst>
                <a:gd name="adj1" fmla="val 5283346"/>
              </a:avLst>
            </a:prstGeom>
            <a:ln w="38100">
              <a:solidFill>
                <a:schemeClr val="tx2"/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3">
              <a:extLst>
                <a:ext uri="{FF2B5EF4-FFF2-40B4-BE49-F238E27FC236}">
                  <a16:creationId xmlns:a16="http://schemas.microsoft.com/office/drawing/2014/main" id="{59AD8E3F-C8BA-5740-8F28-2117871AE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0921" y="5799000"/>
              <a:ext cx="2016124" cy="998950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5">
              <a:extLst>
                <a:ext uri="{FF2B5EF4-FFF2-40B4-BE49-F238E27FC236}">
                  <a16:creationId xmlns:a16="http://schemas.microsoft.com/office/drawing/2014/main" id="{AAB7034F-9411-EE4D-88D2-F3090165A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30922" y="8785182"/>
              <a:ext cx="2016123" cy="941463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24">
              <a:extLst>
                <a:ext uri="{FF2B5EF4-FFF2-40B4-BE49-F238E27FC236}">
                  <a16:creationId xmlns:a16="http://schemas.microsoft.com/office/drawing/2014/main" id="{AF4D0AA8-0046-F74A-A822-B1EA4918BEAD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15555016" y="7780258"/>
              <a:ext cx="4151184" cy="24167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97">
              <a:extLst>
                <a:ext uri="{FF2B5EF4-FFF2-40B4-BE49-F238E27FC236}">
                  <a16:creationId xmlns:a16="http://schemas.microsoft.com/office/drawing/2014/main" id="{2AD2414D-1BC9-E640-8A57-472EFEAE4CB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2550" y="8292898"/>
              <a:ext cx="2254915" cy="1450711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04">
              <a:extLst>
                <a:ext uri="{FF2B5EF4-FFF2-40B4-BE49-F238E27FC236}">
                  <a16:creationId xmlns:a16="http://schemas.microsoft.com/office/drawing/2014/main" id="{6779860D-A345-9944-96BA-95421F671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98293" y="5814229"/>
              <a:ext cx="2205020" cy="1487422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05">
              <a:extLst>
                <a:ext uri="{FF2B5EF4-FFF2-40B4-BE49-F238E27FC236}">
                  <a16:creationId xmlns:a16="http://schemas.microsoft.com/office/drawing/2014/main" id="{87048268-1F4B-094A-9E47-C0122BCE0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04596" y="5789988"/>
              <a:ext cx="2205020" cy="1487422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91">
              <a:extLst>
                <a:ext uri="{FF2B5EF4-FFF2-40B4-BE49-F238E27FC236}">
                  <a16:creationId xmlns:a16="http://schemas.microsoft.com/office/drawing/2014/main" id="{5D8678F6-30BE-C149-A611-C646B0D5626F}"/>
                </a:ext>
              </a:extLst>
            </p:cNvPr>
            <p:cNvSpPr txBox="1"/>
            <p:nvPr/>
          </p:nvSpPr>
          <p:spPr>
            <a:xfrm>
              <a:off x="23364954" y="7575700"/>
              <a:ext cx="14209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start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2" name="TextBox 108">
              <a:extLst>
                <a:ext uri="{FF2B5EF4-FFF2-40B4-BE49-F238E27FC236}">
                  <a16:creationId xmlns:a16="http://schemas.microsoft.com/office/drawing/2014/main" id="{2632CD29-F92E-A847-9003-D6FD94729619}"/>
                </a:ext>
              </a:extLst>
            </p:cNvPr>
            <p:cNvSpPr txBox="1"/>
            <p:nvPr/>
          </p:nvSpPr>
          <p:spPr>
            <a:xfrm>
              <a:off x="19569602" y="6093182"/>
              <a:ext cx="19402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register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3" name="TextBox 109">
              <a:extLst>
                <a:ext uri="{FF2B5EF4-FFF2-40B4-BE49-F238E27FC236}">
                  <a16:creationId xmlns:a16="http://schemas.microsoft.com/office/drawing/2014/main" id="{9DFCDE60-2F02-DB43-B16F-BF09600FB928}"/>
                </a:ext>
              </a:extLst>
            </p:cNvPr>
            <p:cNvSpPr txBox="1"/>
            <p:nvPr/>
          </p:nvSpPr>
          <p:spPr>
            <a:xfrm>
              <a:off x="13768236" y="6042206"/>
              <a:ext cx="22737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subscribe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54" name="TextBox 112">
              <a:extLst>
                <a:ext uri="{FF2B5EF4-FFF2-40B4-BE49-F238E27FC236}">
                  <a16:creationId xmlns:a16="http://schemas.microsoft.com/office/drawing/2014/main" id="{DD08FB70-A614-6D4F-B18B-7717B4AE098E}"/>
                </a:ext>
              </a:extLst>
            </p:cNvPr>
            <p:cNvSpPr txBox="1"/>
            <p:nvPr/>
          </p:nvSpPr>
          <p:spPr>
            <a:xfrm>
              <a:off x="16288038" y="6397840"/>
              <a:ext cx="15972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4.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notify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5" name="TextBox 115">
              <a:extLst>
                <a:ext uri="{FF2B5EF4-FFF2-40B4-BE49-F238E27FC236}">
                  <a16:creationId xmlns:a16="http://schemas.microsoft.com/office/drawing/2014/main" id="{275E903A-7C96-9446-A2C5-B8367EA08B66}"/>
                </a:ext>
              </a:extLst>
            </p:cNvPr>
            <p:cNvSpPr txBox="1"/>
            <p:nvPr/>
          </p:nvSpPr>
          <p:spPr>
            <a:xfrm>
              <a:off x="17029372" y="7336978"/>
              <a:ext cx="17671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5.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invoke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6" name="TextBox 116">
              <a:extLst>
                <a:ext uri="{FF2B5EF4-FFF2-40B4-BE49-F238E27FC236}">
                  <a16:creationId xmlns:a16="http://schemas.microsoft.com/office/drawing/2014/main" id="{0EFE2280-518A-0643-B904-5925DD9FD4E6}"/>
                </a:ext>
              </a:extLst>
            </p:cNvPr>
            <p:cNvSpPr txBox="1"/>
            <p:nvPr/>
          </p:nvSpPr>
          <p:spPr>
            <a:xfrm>
              <a:off x="16704836" y="9124387"/>
              <a:ext cx="16260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6.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count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75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341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利用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注解提升开发效率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注解驱动</a:t>
            </a: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/>
          <p:cNvSpPr/>
          <p:nvPr/>
        </p:nvSpPr>
        <p:spPr>
          <a:xfrm>
            <a:off x="4733682" y="3595187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通过外部化配置实现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在不同环境和行为的控制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id-ID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外部化配置</a:t>
            </a:r>
          </a:p>
        </p:txBody>
      </p:sp>
      <p:sp>
        <p:nvSpPr>
          <p:cNvPr id="22" name="Rectangle 27"/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/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/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辅助开发人员实时监控和诊断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健康等指标信息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en-US" altLang="zh-CN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Production-Ready</a:t>
            </a:r>
          </a:p>
        </p:txBody>
      </p:sp>
      <p:sp>
        <p:nvSpPr>
          <p:cNvPr id="32" name="Rectangle 27"/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/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1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2.7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新特性</a:t>
            </a: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利用 </a:t>
            </a:r>
            <a:r>
              <a:rPr lang="en-US" altLang="zh-CN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JDK8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 的 </a:t>
            </a:r>
            <a:r>
              <a:rPr lang="en-US" altLang="zh-CN" sz="1200" dirty="0" err="1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CompletableFuture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，更好地支持异步化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异步化支持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B6653C8-15CC-0C4D-92B3-5BE91EADB3AF}"/>
              </a:ext>
            </a:extLst>
          </p:cNvPr>
          <p:cNvSpPr/>
          <p:nvPr/>
        </p:nvSpPr>
        <p:spPr>
          <a:xfrm>
            <a:off x="4733682" y="3595187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将单一的注册中心拆开，减少不必要的参数注册，增加元数据信息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044AE9FA-96C0-714C-8F26-441569769036}"/>
              </a:ext>
            </a:extLst>
          </p:cNvPr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元数据改造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C4CBE94-DE2D-3349-A30C-EEB4D56A22BF}"/>
              </a:ext>
            </a:extLst>
          </p:cNvPr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A4222B4D-F3D4-AD42-AB80-78B16A1DF5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D73A6E6-E6EB-AB4C-AA13-B75F32DA7000}"/>
              </a:ext>
            </a:extLst>
          </p:cNvPr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增加了标签路由实现流量隔离，增加了应用级别的路由和配置信息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AA358478-FD48-D34C-B877-89BFDC204B9E}"/>
              </a:ext>
            </a:extLst>
          </p:cNvPr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服务治理增强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46F564-3742-BE40-ABFB-63F7BD4F9198}"/>
              </a:ext>
            </a:extLst>
          </p:cNvPr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9027A2CC-2170-2741-B673-E12B34CC0D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1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新特性</a:t>
            </a: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采用</a:t>
            </a:r>
            <a:r>
              <a:rPr lang="en-US" altLang="zh-CN" sz="1200" dirty="0" err="1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yaml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配置文件，完全支持</a:t>
            </a:r>
            <a:r>
              <a:rPr lang="en-US" altLang="zh-CN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Dubbo2.7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中的新特性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服务治理功能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B6653C8-15CC-0C4D-92B3-5BE91EADB3AF}"/>
              </a:ext>
            </a:extLst>
          </p:cNvPr>
          <p:cNvSpPr/>
          <p:nvPr/>
        </p:nvSpPr>
        <p:spPr>
          <a:xfrm>
            <a:off x="4733682" y="3595187"/>
            <a:ext cx="2662372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管理全局和应用级别的配置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044AE9FA-96C0-714C-8F26-441569769036}"/>
              </a:ext>
            </a:extLst>
          </p:cNvPr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配置管理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C4CBE94-DE2D-3349-A30C-EEB4D56A22BF}"/>
              </a:ext>
            </a:extLst>
          </p:cNvPr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A4222B4D-F3D4-AD42-AB80-78B16A1DF5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D73A6E6-E6EB-AB4C-AA13-B75F32DA7000}"/>
              </a:ext>
            </a:extLst>
          </p:cNvPr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增加了标签路由实现流量隔离，增加了应用级别的路由和配置信息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AA358478-FD48-D34C-B877-89BFDC204B9E}"/>
              </a:ext>
            </a:extLst>
          </p:cNvPr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服务测试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46F564-3742-BE40-ABFB-63F7BD4F9198}"/>
              </a:ext>
            </a:extLst>
          </p:cNvPr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9027A2CC-2170-2741-B673-E12B34CC0D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195830"/>
            <a:ext cx="8953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2452370"/>
            <a:ext cx="10896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082800"/>
            <a:ext cx="10909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380</Words>
  <Application>Microsoft Macintosh PowerPoint</Application>
  <PresentationFormat>宽屏</PresentationFormat>
  <Paragraphs>109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方正兰亭粗黑简体</vt:lpstr>
      <vt:lpstr>方正兰亭黑简体</vt:lpstr>
      <vt:lpstr>宋体</vt:lpstr>
      <vt:lpstr>Agency FB</vt:lpstr>
      <vt:lpstr>FZLanTingHei-R-GBK</vt:lpstr>
      <vt:lpstr>FZLanTingHei2-GBK</vt:lpstr>
      <vt:lpstr>FZLanTingHeiS-DB-GB</vt:lpstr>
      <vt:lpstr>Lantinghei SC Demibold</vt:lpstr>
      <vt:lpstr>Lato</vt:lpstr>
      <vt:lpstr>Lato Black</vt:lpstr>
      <vt:lpstr>Lato Semibold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Dubbo与微服务架构</vt:lpstr>
      <vt:lpstr>Dubbo Spring Boot</vt:lpstr>
      <vt:lpstr>Dubbo 2.7 新特性</vt:lpstr>
      <vt:lpstr>Dubbo Admin 新特性</vt:lpstr>
      <vt:lpstr>Demo: Dubbo Spring boot</vt:lpstr>
      <vt:lpstr>Demo: Dubbo Spring boot</vt:lpstr>
      <vt:lpstr>Demo: Dubbo Spring boot</vt:lpstr>
      <vt:lpstr>Demo: Dubbo 2.7 服务治理</vt:lpstr>
      <vt:lpstr>Demo: Dubbo Admin配置管理</vt:lpstr>
      <vt:lpstr>Dubbo Admin 服务测试</vt:lpstr>
      <vt:lpstr>Demo: Dubbo Admin 服务测试</vt:lpstr>
      <vt:lpstr>欢迎钉钉扫码入群</vt:lpstr>
      <vt:lpstr>PowerPoint 演示文稿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秦金卫</cp:lastModifiedBy>
  <cp:revision>127</cp:revision>
  <dcterms:created xsi:type="dcterms:W3CDTF">2019-02-26T09:34:24Z</dcterms:created>
  <dcterms:modified xsi:type="dcterms:W3CDTF">2019-03-20T14:47:42Z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E6636BC20180234D78A0072836F0BE8032B9B2061D382B70ACD9863CB1BB2B294B4DB938416EDB0A22492408384659EB2019210AA1D05B811BBFC23D754E15D824FC41AD5522F487A4D42E576E0248F10CC1E4CE70F612AF28EE21985C349CF8DE162D9C0E3</vt:lpwstr>
  </property>
</Properties>
</file>